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530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262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3317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78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7649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393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491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242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896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027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987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50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296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597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557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57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C2415-0815-4CA9-9CEA-11615A9F9F78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17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Database System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9301" y="3861344"/>
            <a:ext cx="6109647" cy="2634989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 smtClean="0"/>
              <a:t>Instructor:</a:t>
            </a:r>
          </a:p>
          <a:p>
            <a:r>
              <a:rPr lang="en-US" sz="4000" b="1" dirty="0" err="1" smtClean="0"/>
              <a:t>Sadiq</a:t>
            </a:r>
            <a:r>
              <a:rPr lang="en-US" sz="4000" b="1" dirty="0" smtClean="0"/>
              <a:t> Shah</a:t>
            </a:r>
          </a:p>
          <a:p>
            <a:endParaRPr lang="en-US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Lecture 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05)</a:t>
            </a:r>
            <a:endParaRPr lang="en-US" sz="4000" b="1" dirty="0"/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7220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UNARY RELATIONSHIP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9033336" cy="4110962"/>
          </a:xfrm>
        </p:spPr>
        <p:txBody>
          <a:bodyPr>
            <a:normAutofit/>
          </a:bodyPr>
          <a:lstStyle/>
          <a:p>
            <a:r>
              <a:rPr lang="en-US" sz="2000" dirty="0"/>
              <a:t>A unary relationship is a relationship between the </a:t>
            </a:r>
            <a:r>
              <a:rPr lang="en-US" sz="2000" dirty="0" smtClean="0"/>
              <a:t>instances of </a:t>
            </a:r>
            <a:r>
              <a:rPr lang="en-US" sz="2000" dirty="0"/>
              <a:t>a single entity type. </a:t>
            </a:r>
            <a:endParaRPr lang="en-US" sz="2000" dirty="0" smtClean="0"/>
          </a:p>
          <a:p>
            <a:r>
              <a:rPr lang="en-US" sz="2000" dirty="0" smtClean="0"/>
              <a:t>(</a:t>
            </a:r>
            <a:r>
              <a:rPr lang="en-US" sz="2000" dirty="0"/>
              <a:t>Unary relationships are also called recursive relationships.)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8953" y="3475665"/>
            <a:ext cx="6130344" cy="300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706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RELATIONSHIP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51527"/>
            <a:ext cx="8596668" cy="4289836"/>
          </a:xfrm>
        </p:spPr>
        <p:txBody>
          <a:bodyPr/>
          <a:lstStyle/>
          <a:p>
            <a:r>
              <a:rPr lang="en-US" sz="2000" dirty="0" smtClean="0"/>
              <a:t>A </a:t>
            </a:r>
            <a:r>
              <a:rPr lang="en-US" sz="2000" dirty="0"/>
              <a:t>binary </a:t>
            </a:r>
            <a:r>
              <a:rPr lang="en-US" sz="2000" dirty="0" smtClean="0"/>
              <a:t>relationships is </a:t>
            </a:r>
            <a:r>
              <a:rPr lang="en-US" sz="2000" dirty="0"/>
              <a:t>a relationship between the instances </a:t>
            </a:r>
            <a:r>
              <a:rPr lang="en-US" sz="2000" dirty="0" smtClean="0"/>
              <a:t>of </a:t>
            </a:r>
            <a:r>
              <a:rPr lang="en-US" sz="2000" dirty="0"/>
              <a:t>two entity types and is the most common type of relationship encountered in </a:t>
            </a:r>
            <a:r>
              <a:rPr lang="en-US" sz="2000" dirty="0" smtClean="0"/>
              <a:t>data modeling.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6384" y="2897746"/>
            <a:ext cx="4559120" cy="16484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6384" y="4687911"/>
            <a:ext cx="4559119" cy="1443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718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TERNARY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ternary </a:t>
            </a:r>
            <a:r>
              <a:rPr lang="en-US" dirty="0" smtClean="0"/>
              <a:t>relationship is </a:t>
            </a:r>
            <a:r>
              <a:rPr lang="en-US" dirty="0"/>
              <a:t>a </a:t>
            </a:r>
            <a:r>
              <a:rPr lang="en-US" dirty="0" smtClean="0"/>
              <a:t>simultaneous relationship </a:t>
            </a:r>
            <a:r>
              <a:rPr lang="en-US" dirty="0"/>
              <a:t>among </a:t>
            </a:r>
            <a:r>
              <a:rPr lang="en-US" dirty="0" smtClean="0"/>
              <a:t>the </a:t>
            </a:r>
            <a:r>
              <a:rPr lang="en-US" dirty="0"/>
              <a:t>instances of three entity types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5313" y="3296992"/>
            <a:ext cx="6234980" cy="284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33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MODELING RELATIONSHIPS</a:t>
            </a:r>
          </a:p>
        </p:txBody>
      </p:sp>
    </p:spTree>
    <p:extLst>
      <p:ext uri="{BB962C8B-B14F-4D97-AF65-F5344CB8AC3E}">
        <p14:creationId xmlns:p14="http://schemas.microsoft.com/office/powerpoint/2010/main" val="75641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RELATIONSHIPS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814396" cy="3880773"/>
          </a:xfrm>
        </p:spPr>
        <p:txBody>
          <a:bodyPr>
            <a:normAutofit/>
          </a:bodyPr>
          <a:lstStyle/>
          <a:p>
            <a:r>
              <a:rPr lang="en-US" sz="2400" dirty="0"/>
              <a:t>Relationships are the glue that holds together the various components of </a:t>
            </a:r>
            <a:r>
              <a:rPr lang="en-US" sz="2400" dirty="0" smtClean="0"/>
              <a:t>an E-R </a:t>
            </a:r>
            <a:r>
              <a:rPr lang="en-US" sz="2400" dirty="0"/>
              <a:t>model. </a:t>
            </a:r>
            <a:endParaRPr lang="en-US" sz="2400" dirty="0" smtClean="0"/>
          </a:p>
          <a:p>
            <a:r>
              <a:rPr lang="en-US" sz="2400" dirty="0" smtClean="0"/>
              <a:t>A </a:t>
            </a:r>
            <a:r>
              <a:rPr lang="en-US" sz="2400" dirty="0"/>
              <a:t>relationship is an association representing an </a:t>
            </a:r>
            <a:r>
              <a:rPr lang="en-US" sz="2400" dirty="0" smtClean="0"/>
              <a:t>interaction among </a:t>
            </a:r>
            <a:r>
              <a:rPr lang="en-US" sz="2400" dirty="0"/>
              <a:t>the instances of one or more entity types that is of interest to the organization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A </a:t>
            </a:r>
            <a:r>
              <a:rPr lang="en-US" sz="2400" dirty="0"/>
              <a:t>relationship has a verb phrase </a:t>
            </a:r>
            <a:r>
              <a:rPr lang="en-US" sz="2400" dirty="0" smtClean="0"/>
              <a:t>name.</a:t>
            </a:r>
          </a:p>
          <a:p>
            <a:r>
              <a:rPr lang="en-US" sz="2400" dirty="0" smtClean="0"/>
              <a:t>Example: </a:t>
            </a:r>
          </a:p>
          <a:p>
            <a:pPr lvl="1"/>
            <a:r>
              <a:rPr lang="en-US" sz="2200" dirty="0"/>
              <a:t>consider the entity </a:t>
            </a:r>
            <a:r>
              <a:rPr lang="en-US" sz="2200" dirty="0" smtClean="0"/>
              <a:t>types </a:t>
            </a:r>
            <a:r>
              <a:rPr lang="en-US" sz="2200" b="1" dirty="0" smtClean="0"/>
              <a:t>EMPLOYEE</a:t>
            </a:r>
            <a:r>
              <a:rPr lang="en-US" sz="2200" dirty="0" smtClean="0"/>
              <a:t> </a:t>
            </a:r>
            <a:r>
              <a:rPr lang="en-US" sz="2200" dirty="0"/>
              <a:t>and </a:t>
            </a:r>
            <a:r>
              <a:rPr lang="en-US" sz="2200" b="1" dirty="0"/>
              <a:t>COURSE</a:t>
            </a:r>
          </a:p>
        </p:txBody>
      </p:sp>
    </p:spTree>
    <p:extLst>
      <p:ext uri="{BB962C8B-B14F-4D97-AF65-F5344CB8AC3E}">
        <p14:creationId xmlns:p14="http://schemas.microsoft.com/office/powerpoint/2010/main" val="422534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4192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3042" y="609600"/>
            <a:ext cx="6655158" cy="5855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009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Concepts and Definitions in 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814396" cy="3880773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Relationship type</a:t>
            </a:r>
          </a:p>
          <a:p>
            <a:r>
              <a:rPr lang="en-US" sz="2000" dirty="0"/>
              <a:t>A meaningful association </a:t>
            </a:r>
            <a:r>
              <a:rPr lang="en-US" sz="2000" dirty="0" smtClean="0"/>
              <a:t>between (or </a:t>
            </a:r>
            <a:r>
              <a:rPr lang="en-US" sz="2000" dirty="0"/>
              <a:t>among) entity types.</a:t>
            </a:r>
          </a:p>
          <a:p>
            <a:r>
              <a:rPr lang="en-US" sz="2000" dirty="0"/>
              <a:t>A relationship </a:t>
            </a:r>
            <a:r>
              <a:rPr lang="en-US" sz="2000" dirty="0" smtClean="0"/>
              <a:t>type is </a:t>
            </a:r>
            <a:r>
              <a:rPr lang="en-US" sz="2000" dirty="0"/>
              <a:t>denoted by a line labeled with the name of the </a:t>
            </a:r>
            <a:r>
              <a:rPr lang="en-US" sz="2000" dirty="0" smtClean="0"/>
              <a:t>relationship.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A relationship instance </a:t>
            </a:r>
            <a:r>
              <a:rPr lang="en-US" sz="2000" dirty="0"/>
              <a:t>is an association between (or among) entity </a:t>
            </a:r>
            <a:r>
              <a:rPr lang="en-US" sz="2000" dirty="0" smtClean="0"/>
              <a:t>instances, where </a:t>
            </a:r>
            <a:r>
              <a:rPr lang="en-US" sz="2000" dirty="0"/>
              <a:t>each relationship instance associates exactly one entity instance from each </a:t>
            </a:r>
            <a:r>
              <a:rPr lang="en-US" sz="2000" dirty="0" smtClean="0"/>
              <a:t>participating entity </a:t>
            </a:r>
            <a:r>
              <a:rPr lang="en-US" sz="2000" dirty="0"/>
              <a:t>type</a:t>
            </a:r>
          </a:p>
          <a:p>
            <a:r>
              <a:rPr lang="en-US" sz="2000" dirty="0"/>
              <a:t>For example, </a:t>
            </a:r>
            <a:r>
              <a:rPr lang="en-US" sz="2000" dirty="0" smtClean="0"/>
              <a:t>the line </a:t>
            </a:r>
            <a:r>
              <a:rPr lang="en-US" sz="2000" dirty="0"/>
              <a:t>between Employee Ritchie to Course Perl is one relationship instance.</a:t>
            </a:r>
          </a:p>
        </p:txBody>
      </p:sp>
    </p:spTree>
    <p:extLst>
      <p:ext uri="{BB962C8B-B14F-4D97-AF65-F5344CB8AC3E}">
        <p14:creationId xmlns:p14="http://schemas.microsoft.com/office/powerpoint/2010/main" val="3941882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290914" cy="3880773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ATTRIBUTES ON </a:t>
            </a:r>
            <a:r>
              <a:rPr lang="en-US" sz="2000" dirty="0" smtClean="0">
                <a:solidFill>
                  <a:srgbClr val="FF0000"/>
                </a:solidFill>
              </a:rPr>
              <a:t>RELATIONSHIPS:</a:t>
            </a:r>
          </a:p>
          <a:p>
            <a:r>
              <a:rPr lang="en-US" sz="2000" dirty="0" smtClean="0"/>
              <a:t>It </a:t>
            </a:r>
            <a:r>
              <a:rPr lang="en-US" sz="2000" dirty="0"/>
              <a:t>is probably obvious to you that entities </a:t>
            </a:r>
            <a:r>
              <a:rPr lang="en-US" sz="2000" dirty="0" smtClean="0"/>
              <a:t>have attributes</a:t>
            </a:r>
            <a:r>
              <a:rPr lang="en-US" sz="2000" dirty="0"/>
              <a:t>, but attributes may be associated with a many-to-many (or one-to-one) </a:t>
            </a:r>
            <a:r>
              <a:rPr lang="en-US" sz="2000" dirty="0" smtClean="0"/>
              <a:t>relationship, too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smtClean="0"/>
              <a:t>For </a:t>
            </a:r>
            <a:r>
              <a:rPr lang="en-US" sz="2000" dirty="0"/>
              <a:t>example, suppose the organization wishes to record the date (</a:t>
            </a:r>
            <a:r>
              <a:rPr lang="en-US" sz="2000" dirty="0" smtClean="0"/>
              <a:t>month and </a:t>
            </a:r>
            <a:r>
              <a:rPr lang="en-US" sz="2000" dirty="0"/>
              <a:t>year) when an employee completes each course. This attribute is named </a:t>
            </a:r>
            <a:r>
              <a:rPr lang="en-US" sz="2000" dirty="0" smtClean="0"/>
              <a:t>Date Completed.</a:t>
            </a:r>
          </a:p>
          <a:p>
            <a:r>
              <a:rPr lang="en-US" sz="2000" dirty="0">
                <a:solidFill>
                  <a:srgbClr val="0070C0"/>
                </a:solidFill>
              </a:rPr>
              <a:t>Where should the attribute Date Completed be placed on the E-R </a:t>
            </a:r>
            <a:r>
              <a:rPr lang="en-US" sz="2000" dirty="0" smtClean="0">
                <a:solidFill>
                  <a:srgbClr val="0070C0"/>
                </a:solidFill>
              </a:rPr>
              <a:t>diagram???</a:t>
            </a:r>
          </a:p>
          <a:p>
            <a:r>
              <a:rPr lang="en-US" sz="2000" dirty="0">
                <a:solidFill>
                  <a:srgbClr val="FF0000"/>
                </a:solidFill>
              </a:rPr>
              <a:t>ASSOCIATIVE </a:t>
            </a:r>
            <a:r>
              <a:rPr lang="en-US" sz="2000" dirty="0" smtClean="0">
                <a:solidFill>
                  <a:srgbClr val="FF0000"/>
                </a:solidFill>
              </a:rPr>
              <a:t>ENTITIES: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The </a:t>
            </a:r>
            <a:r>
              <a:rPr lang="en-US" sz="2000" dirty="0">
                <a:solidFill>
                  <a:schemeClr val="tx1"/>
                </a:solidFill>
              </a:rPr>
              <a:t>presence of one or more attributes on a relationship </a:t>
            </a:r>
            <a:r>
              <a:rPr lang="en-US" sz="2000" dirty="0" smtClean="0">
                <a:solidFill>
                  <a:schemeClr val="tx1"/>
                </a:solidFill>
              </a:rPr>
              <a:t>suggests to </a:t>
            </a:r>
            <a:r>
              <a:rPr lang="en-US" sz="2000" dirty="0">
                <a:solidFill>
                  <a:schemeClr val="tx1"/>
                </a:solidFill>
              </a:rPr>
              <a:t>the designer that the relationship should perhaps instead be represented </a:t>
            </a:r>
            <a:r>
              <a:rPr lang="en-US" sz="2000" dirty="0" smtClean="0">
                <a:solidFill>
                  <a:schemeClr val="tx1"/>
                </a:solidFill>
              </a:rPr>
              <a:t>as an </a:t>
            </a:r>
            <a:r>
              <a:rPr lang="en-US" sz="2000" dirty="0">
                <a:solidFill>
                  <a:schemeClr val="tx1"/>
                </a:solidFill>
              </a:rPr>
              <a:t>entity type.</a:t>
            </a:r>
          </a:p>
        </p:txBody>
      </p:sp>
    </p:spTree>
    <p:extLst>
      <p:ext uri="{BB962C8B-B14F-4D97-AF65-F5344CB8AC3E}">
        <p14:creationId xmlns:p14="http://schemas.microsoft.com/office/powerpoint/2010/main" val="691744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>
                <a:solidFill>
                  <a:srgbClr val="00AE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Associative entity</a:t>
            </a:r>
          </a:p>
          <a:p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entity type that associates 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instances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one or more 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entity types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contains attributes 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are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peculiar to the 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relationship between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those entity instances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601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915" y="1017431"/>
            <a:ext cx="8165205" cy="5241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680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Degree of a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UNARY RELATIONSHIP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BINARY RELATIONSHIP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TERNARY RELATIONSHIP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97147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1023</TotalTime>
  <Words>364</Words>
  <Application>Microsoft Office PowerPoint</Application>
  <PresentationFormat>Widescreen</PresentationFormat>
  <Paragraphs>37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Database System</vt:lpstr>
      <vt:lpstr>PowerPoint Presentation</vt:lpstr>
      <vt:lpstr>MODELING RELATIONSHIPS </vt:lpstr>
      <vt:lpstr>PowerPoint Presentation</vt:lpstr>
      <vt:lpstr>Basic Concepts and Definitions in Relationships</vt:lpstr>
      <vt:lpstr>PowerPoint Presentation</vt:lpstr>
      <vt:lpstr>PowerPoint Presentation</vt:lpstr>
      <vt:lpstr>PowerPoint Presentation</vt:lpstr>
      <vt:lpstr>Degree of a Relationship</vt:lpstr>
      <vt:lpstr>UNARY RELATIONSHIP </vt:lpstr>
      <vt:lpstr>BINARY RELATIONSHIP </vt:lpstr>
      <vt:lpstr>TERNARY RELATIONSHIP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System</dc:title>
  <dc:creator>Shah</dc:creator>
  <cp:lastModifiedBy>user</cp:lastModifiedBy>
  <cp:revision>72</cp:revision>
  <dcterms:created xsi:type="dcterms:W3CDTF">2019-02-28T05:20:25Z</dcterms:created>
  <dcterms:modified xsi:type="dcterms:W3CDTF">2020-06-22T15:34:26Z</dcterms:modified>
</cp:coreProperties>
</file>